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6" r:id="rId3"/>
    <p:sldId id="266" r:id="rId4"/>
    <p:sldId id="268" r:id="rId5"/>
    <p:sldId id="257" r:id="rId6"/>
    <p:sldId id="263" r:id="rId7"/>
    <p:sldId id="259" r:id="rId8"/>
    <p:sldId id="260" r:id="rId9"/>
    <p:sldId id="261" r:id="rId10"/>
    <p:sldId id="262" r:id="rId11"/>
    <p:sldId id="264" r:id="rId12"/>
    <p:sldId id="265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0144" autoAdjust="0"/>
  </p:normalViewPr>
  <p:slideViewPr>
    <p:cSldViewPr snapToGrid="0">
      <p:cViewPr>
        <p:scale>
          <a:sx n="78" d="100"/>
          <a:sy n="78" d="100"/>
        </p:scale>
        <p:origin x="-108" y="-1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4.png>
</file>

<file path=ppt/media/image26.JPG>
</file>

<file path=ppt/media/image3.png>
</file>

<file path=ppt/media/image4.png>
</file>

<file path=ppt/media/image5.JP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29C5B-071D-4B09-AAF3-36921C8D3B35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B24A6-C485-47F2-B631-95D74898D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8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We record two brain signals (EEG or LFP)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Filter them in a desired</a:t>
            </a:r>
            <a:r>
              <a:rPr lang="en-US" baseline="0" dirty="0" smtClean="0"/>
              <a:t> frequency band – when looking by eye they appear to be synchronous.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What to do?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Get the analytic representation of the signal by computing the Hilbert transform (or wavelet)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The analytic signal has both real and complex (imaginary) components, and we can use it to extract instantaneous phase and amplitude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6B24A6-C485-47F2-B631-95D74898D1F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873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726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223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6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26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17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876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229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76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852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415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696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03449-8C03-40CA-A485-1679B9C7DC88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027ED-09B1-4100-A950-9AD380CB5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252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1011" y="507222"/>
            <a:ext cx="9869978" cy="23876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Functional connectivity methods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26482"/>
            <a:ext cx="9144000" cy="1655762"/>
          </a:xfrm>
        </p:spPr>
        <p:txBody>
          <a:bodyPr/>
          <a:lstStyle/>
          <a:p>
            <a:r>
              <a:rPr lang="en-US" dirty="0" smtClean="0"/>
              <a:t>Iain Stitt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87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estMov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79549" y="520860"/>
            <a:ext cx="8482194" cy="5987431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4099735" y="143945"/>
            <a:ext cx="3441821" cy="604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Back to our example…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3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5133021" y="186815"/>
            <a:ext cx="2176752" cy="604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Coherence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847303" y="857517"/>
            <a:ext cx="1733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Intuitively</a:t>
            </a:r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029607" y="1088350"/>
            <a:ext cx="2305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Mathematically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7462365" y="1738716"/>
                <a:ext cx="3440365" cy="848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𝐶𝑜h𝑒𝑟𝑒𝑛𝑐𝑦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𝐴𝐵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𝐴𝐵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𝐴𝐴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𝐵𝐵</m:t>
                                  </m:r>
                                </m:sub>
                              </m:sSub>
                            </m:e>
                          </m:rad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2365" y="1738716"/>
                <a:ext cx="3440365" cy="8488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493881" y="2878376"/>
                <a:ext cx="322870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where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:    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𝐴𝐵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⟨"/>
                          <m:endChr m:val="⟩"/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3881" y="2878376"/>
                <a:ext cx="3228704" cy="369332"/>
              </a:xfrm>
              <a:prstGeom prst="rect">
                <a:avLst/>
              </a:prstGeom>
              <a:blipFill>
                <a:blip r:embed="rId3"/>
                <a:stretch>
                  <a:fillRect l="-1509"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61" y="1550015"/>
            <a:ext cx="4641969" cy="41480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893" y="5093396"/>
            <a:ext cx="6523925" cy="17306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6829614" y="3622846"/>
                <a:ext cx="422077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𝐶𝑜h𝑒𝑟𝑒𝑛𝑐𝑒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𝐴𝐵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𝐶𝑜h𝑒𝑟𝑒𝑛𝑐𝑦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𝐴𝐵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9614" y="3622846"/>
                <a:ext cx="4220771" cy="369332"/>
              </a:xfrm>
              <a:prstGeom prst="rect">
                <a:avLst/>
              </a:prstGeom>
              <a:blipFill>
                <a:blip r:embed="rId6"/>
                <a:stretch>
                  <a:fillRect l="-1299" b="-344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8113705" y="4759010"/>
            <a:ext cx="1286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Matlab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08359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5207836" y="186815"/>
            <a:ext cx="1874608" cy="604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Coherence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964276" y="3024184"/>
                <a:ext cx="10199717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400" dirty="0" smtClean="0"/>
                  <a:t>“ </a:t>
                </a:r>
                <a:r>
                  <a:rPr lang="en-US" sz="2400" dirty="0" smtClean="0">
                    <a:solidFill>
                      <a:srgbClr val="0070C0"/>
                    </a:solidFill>
                  </a:rPr>
                  <a:t>Phase synchrony is indeed </a:t>
                </a:r>
                <a:r>
                  <a:rPr lang="en-US" sz="2400" dirty="0">
                    <a:solidFill>
                      <a:srgbClr val="0070C0"/>
                    </a:solidFill>
                  </a:rPr>
                  <a:t>a clearer measure of the </a:t>
                </a:r>
                <a:r>
                  <a:rPr lang="en-US" sz="2400" dirty="0" smtClean="0">
                    <a:solidFill>
                      <a:srgbClr val="0070C0"/>
                    </a:solidFill>
                  </a:rPr>
                  <a:t>phase relationship </a:t>
                </a:r>
                <a:r>
                  <a:rPr lang="en-US" sz="2400" dirty="0">
                    <a:solidFill>
                      <a:srgbClr val="0070C0"/>
                    </a:solidFill>
                  </a:rPr>
                  <a:t>only, </a:t>
                </a:r>
                <a:r>
                  <a:rPr lang="en-US" sz="2400" dirty="0" smtClean="0">
                    <a:solidFill>
                      <a:srgbClr val="0070C0"/>
                    </a:solidFill>
                  </a:rPr>
                  <a:t>and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0070C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sub>
                    </m:sSub>
                    <m:r>
                      <a:rPr lang="en-US" sz="2400" b="0" i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sub>
                    </m:sSub>
                  </m:oMath>
                </a14:m>
                <a:r>
                  <a:rPr lang="en-US" sz="2400" dirty="0" smtClean="0">
                    <a:solidFill>
                      <a:srgbClr val="0070C0"/>
                    </a:solidFill>
                  </a:rPr>
                  <a:t> is </a:t>
                </a:r>
                <a:r>
                  <a:rPr lang="en-US" sz="2400" dirty="0">
                    <a:solidFill>
                      <a:srgbClr val="0070C0"/>
                    </a:solidFill>
                  </a:rPr>
                  <a:t>statistically independent of the amplitudes, there </a:t>
                </a:r>
                <a:r>
                  <a:rPr lang="en-US" sz="2400" dirty="0" smtClean="0">
                    <a:solidFill>
                      <a:srgbClr val="0070C0"/>
                    </a:solidFill>
                  </a:rPr>
                  <a:t>is no </a:t>
                </a:r>
                <a:r>
                  <a:rPr lang="en-US" sz="2400" dirty="0">
                    <a:solidFill>
                      <a:srgbClr val="0070C0"/>
                    </a:solidFill>
                  </a:rPr>
                  <a:t>reason to weight with respect to amplitudes. </a:t>
                </a:r>
                <a:r>
                  <a:rPr lang="en-US" sz="2400" dirty="0" smtClean="0">
                    <a:solidFill>
                      <a:srgbClr val="0070C0"/>
                    </a:solidFill>
                  </a:rPr>
                  <a:t>However, the </a:t>
                </a:r>
                <a:r>
                  <a:rPr lang="en-US" sz="2400" dirty="0">
                    <a:solidFill>
                      <a:srgbClr val="0070C0"/>
                    </a:solidFill>
                  </a:rPr>
                  <a:t>question is whether this is the case, and, if not, </a:t>
                </a:r>
                <a:r>
                  <a:rPr lang="en-US" sz="2400" dirty="0" smtClean="0">
                    <a:solidFill>
                      <a:srgbClr val="0070C0"/>
                    </a:solidFill>
                  </a:rPr>
                  <a:t>whether the </a:t>
                </a:r>
                <a:r>
                  <a:rPr lang="en-US" sz="2400" dirty="0">
                    <a:solidFill>
                      <a:srgbClr val="0070C0"/>
                    </a:solidFill>
                  </a:rPr>
                  <a:t>weights result in statistically more robust estimators </a:t>
                </a:r>
                <a:r>
                  <a:rPr lang="en-US" sz="2400" dirty="0" smtClean="0">
                    <a:solidFill>
                      <a:srgbClr val="0070C0"/>
                    </a:solidFill>
                  </a:rPr>
                  <a:t>of phase </a:t>
                </a:r>
                <a:r>
                  <a:rPr lang="en-US" sz="2400" dirty="0">
                    <a:solidFill>
                      <a:srgbClr val="0070C0"/>
                    </a:solidFill>
                  </a:rPr>
                  <a:t>relationships</a:t>
                </a:r>
                <a:r>
                  <a:rPr lang="en-US" sz="2400" i="1" dirty="0" smtClean="0"/>
                  <a:t>.</a:t>
                </a:r>
                <a:r>
                  <a:rPr lang="en-US" sz="2400" dirty="0" smtClean="0"/>
                  <a:t> “ </a:t>
                </a:r>
              </a:p>
              <a:p>
                <a:pPr algn="just"/>
                <a:r>
                  <a:rPr lang="en-US" sz="2400" dirty="0" smtClean="0"/>
                  <a:t>* Nolte et al 2004</a:t>
                </a:r>
                <a:endParaRPr lang="en-US" sz="24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4276" y="3024184"/>
                <a:ext cx="10199717" cy="2308324"/>
              </a:xfrm>
              <a:prstGeom prst="rect">
                <a:avLst/>
              </a:prstGeom>
              <a:blipFill>
                <a:blip r:embed="rId2"/>
                <a:stretch>
                  <a:fillRect l="-897" t="-2111" r="-956" b="-50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964276" y="1039091"/>
            <a:ext cx="93351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If amplitudes == 1, then coherence reduces to phase locking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However, some have argued that weighting phase differences with amplitude leads to more robust measures of interaction: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308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54974" y="2223564"/>
            <a:ext cx="90193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/>
              <a:t>“ </a:t>
            </a:r>
            <a:r>
              <a:rPr lang="en-US" sz="2400" dirty="0" smtClean="0">
                <a:solidFill>
                  <a:srgbClr val="0070C0"/>
                </a:solidFill>
              </a:rPr>
              <a:t>Also, one could argue, in the case of coherence, that assigning a stronger weight to observations with a large amplitude product, one is favoring those observations that have a higher quality phase difference estimate. This realistically assumes that a higher amplitude reflects a higher SNR of the sources of interest and thus, a better quality phase estimate. </a:t>
            </a:r>
            <a:r>
              <a:rPr lang="en-US" sz="2400" dirty="0" smtClean="0"/>
              <a:t>“ </a:t>
            </a:r>
          </a:p>
          <a:p>
            <a:pPr algn="just"/>
            <a:r>
              <a:rPr lang="en-US" sz="2400" dirty="0" smtClean="0"/>
              <a:t>* Bastos &amp; </a:t>
            </a:r>
            <a:r>
              <a:rPr lang="en-US" sz="2400" dirty="0" err="1" smtClean="0"/>
              <a:t>Schoffelen</a:t>
            </a:r>
            <a:r>
              <a:rPr lang="en-US" sz="2400" dirty="0" smtClean="0"/>
              <a:t> 2016</a:t>
            </a:r>
            <a:endParaRPr lang="en-US" sz="2400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5207836" y="186815"/>
            <a:ext cx="1874608" cy="604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Coherence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275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84314" y="1321805"/>
            <a:ext cx="96261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In the case of clean, artifact-free recordings coherence should be favored.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However, with electrophysiology it is very often the case that we have artifacts (both physiological and non-physiological) common to all recording sites.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Weighting by amplitudes disproportionately amplifies the contribution of high amplitude outliers to the estimate of interaction.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Therefore, unless controlling for zero-phase interaction (next slides…) I feel it is safer to use PLV.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Your thoughts?</a:t>
            </a:r>
            <a:endParaRPr lang="en-US" sz="2400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936075" y="211754"/>
            <a:ext cx="4322618" cy="604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My view: Coherence vs PLV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772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3491345" y="253317"/>
            <a:ext cx="5162204" cy="604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The volume conduction problem: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928" y="1263343"/>
            <a:ext cx="3548913" cy="517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93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977204" y="402946"/>
            <a:ext cx="10715105" cy="60420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We solve this by breaking Coherency down into its real and imaginary components</a:t>
            </a:r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274287" y="5983556"/>
            <a:ext cx="5237945" cy="604202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Real part = zero-phase lagged component</a:t>
            </a:r>
          </a:p>
          <a:p>
            <a:r>
              <a:rPr lang="en-US" dirty="0" smtClean="0"/>
              <a:t>Imaginary part = non zero-phase lagged component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784763" y="122317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True interaction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7268094" y="1255035"/>
            <a:ext cx="2100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Volume conduction</a:t>
            </a:r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648" y="1872253"/>
            <a:ext cx="8461420" cy="389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20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3047754" y="231058"/>
            <a:ext cx="6334298" cy="604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Phase Slope Index (directed interaction)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67442" y="1131837"/>
            <a:ext cx="1733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Intuitively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229112" y="1362670"/>
            <a:ext cx="2305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Mathematically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738866" y="5033166"/>
            <a:ext cx="1286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Matlab</a:t>
            </a:r>
            <a:endParaRPr lang="en-US" sz="24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503" y="5622972"/>
            <a:ext cx="5187228" cy="8819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86" y="1769971"/>
            <a:ext cx="5708319" cy="492127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9368" y="3445857"/>
            <a:ext cx="5185367" cy="68637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9221" y="2102874"/>
            <a:ext cx="5395514" cy="124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606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3374967" y="228378"/>
            <a:ext cx="4358754" cy="60420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Amplitude envelope correlation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425" y="1305098"/>
            <a:ext cx="9284405" cy="3599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43449" y="5469775"/>
            <a:ext cx="6334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analytic amplitude must be used (not power!)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64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2169622" y="253317"/>
            <a:ext cx="7855527" cy="60420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Amplitude envelope correlation following </a:t>
            </a:r>
            <a:r>
              <a:rPr lang="en-US" dirty="0" err="1" smtClean="0"/>
              <a:t>orthogonalization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8642" y="857519"/>
            <a:ext cx="10656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Like coherence, amplitude envelope correlation is very susceptible to volume conduction (especially in EEG)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 control for this, we can compute the part of signal Y that is orthogonal to signal X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72455" y="2163372"/>
            <a:ext cx="1733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Intuitively</a:t>
            </a:r>
            <a:endParaRPr lang="en-US" sz="24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70" y="2809703"/>
            <a:ext cx="6157974" cy="287421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87301" y="1646387"/>
            <a:ext cx="2305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Mathematically</a:t>
            </a:r>
            <a:endParaRPr lang="en-US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489394" y="4852505"/>
            <a:ext cx="1286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Matlab</a:t>
            </a:r>
            <a:endParaRPr lang="en-US" sz="24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780" y="5314170"/>
            <a:ext cx="5324475" cy="14001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7576" y="2163372"/>
            <a:ext cx="5290007" cy="107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62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4x_movie_GRINlens_fil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4976" y="999183"/>
            <a:ext cx="8386474" cy="59198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51324" y="5976851"/>
            <a:ext cx="224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</a:t>
            </a:r>
            <a:r>
              <a:rPr lang="en-US" dirty="0" err="1" smtClean="0"/>
              <a:t>Stuber</a:t>
            </a:r>
            <a:r>
              <a:rPr lang="en-US" dirty="0" smtClean="0"/>
              <a:t> lab mouse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90172" y="0"/>
            <a:ext cx="10515600" cy="1325563"/>
          </a:xfrm>
        </p:spPr>
        <p:txBody>
          <a:bodyPr/>
          <a:lstStyle/>
          <a:p>
            <a:r>
              <a:rPr lang="en-US" dirty="0" smtClean="0"/>
              <a:t>But first……… our first two-photon imaging!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98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x_mov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54189"/>
            <a:ext cx="9792267" cy="69121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551324" y="5976851"/>
            <a:ext cx="224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</a:t>
            </a:r>
            <a:r>
              <a:rPr lang="en-US" dirty="0" err="1" smtClean="0"/>
              <a:t>Stuber</a:t>
            </a:r>
            <a:r>
              <a:rPr lang="en-US" dirty="0" smtClean="0"/>
              <a:t> lab mouse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93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1011" y="507222"/>
            <a:ext cx="9869978" cy="23876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Functional connectivity methods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26482"/>
            <a:ext cx="9144000" cy="1655762"/>
          </a:xfrm>
        </p:spPr>
        <p:txBody>
          <a:bodyPr/>
          <a:lstStyle/>
          <a:p>
            <a:r>
              <a:rPr lang="en-US" dirty="0" smtClean="0"/>
              <a:t>Iain Stitt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08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estMov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04487" y="346293"/>
            <a:ext cx="8482194" cy="5987431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4683188" y="102381"/>
            <a:ext cx="2624051" cy="604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A simple case…</a:t>
            </a:r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232756" y="4125740"/>
            <a:ext cx="1496292" cy="102815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Variables:</a:t>
            </a:r>
          </a:p>
          <a:p>
            <a:pPr marL="0" indent="0">
              <a:buNone/>
            </a:pPr>
            <a:r>
              <a:rPr lang="en-US" dirty="0" smtClean="0"/>
              <a:t>- Phase</a:t>
            </a:r>
          </a:p>
          <a:p>
            <a:pPr marL="0" indent="0">
              <a:buNone/>
            </a:pPr>
            <a:r>
              <a:rPr lang="en-US" dirty="0" smtClean="0"/>
              <a:t>- Amplitude</a:t>
            </a:r>
            <a:endParaRPr lang="en-US" dirty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9892496" y="6306445"/>
            <a:ext cx="2624051" cy="604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What to do?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473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 that quantify different kinds of functional connectivity: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6265" y="2823152"/>
            <a:ext cx="10515600" cy="282950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Phase locking value                                           (Just phase)</a:t>
            </a:r>
          </a:p>
          <a:p>
            <a:endParaRPr lang="en-US" dirty="0" smtClean="0"/>
          </a:p>
          <a:p>
            <a:r>
              <a:rPr lang="en-US" dirty="0" smtClean="0"/>
              <a:t>Coherence                                                           (Phase and amplitude)</a:t>
            </a:r>
          </a:p>
          <a:p>
            <a:endParaRPr lang="en-US" dirty="0"/>
          </a:p>
          <a:p>
            <a:r>
              <a:rPr lang="en-US" dirty="0" smtClean="0"/>
              <a:t>Phase slope index                                              (based on coherence)</a:t>
            </a:r>
          </a:p>
          <a:p>
            <a:endParaRPr lang="en-US" dirty="0" smtClean="0"/>
          </a:p>
          <a:p>
            <a:r>
              <a:rPr lang="en-US" dirty="0" smtClean="0"/>
              <a:t>Amplitude envelope correlation                     (Just amplitude)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17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0154" y="2714710"/>
            <a:ext cx="5559627" cy="3174673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3998001" y="164041"/>
            <a:ext cx="5001667" cy="604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Phase locking value (PLV)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616696" y="1791977"/>
                <a:ext cx="3542118" cy="117384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𝑃𝐿𝑉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begChr m:val="|"/>
                          <m:endChr m:val="|"/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𝐴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𝐵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p>
                            </m:e>
                          </m:nary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6696" y="1791977"/>
                <a:ext cx="3542118" cy="117384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532014" y="1866076"/>
            <a:ext cx="34659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Project the phase (or difference in phase) of each observation onto a unit circle</a:t>
            </a:r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32014" y="5698862"/>
            <a:ext cx="4563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PLV is then defined as the length of the mean of all unit vectors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764615" y="5163406"/>
            <a:ext cx="13941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Matlab</a:t>
            </a:r>
            <a:endParaRPr lang="en-US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622859" y="1376205"/>
            <a:ext cx="1733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Intuitively</a:t>
            </a:r>
            <a:endParaRPr lang="en-US" sz="240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755" y="5760593"/>
            <a:ext cx="4610579" cy="93942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846726" y="997094"/>
            <a:ext cx="2305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Mathematically</a:t>
            </a:r>
            <a:endParaRPr lang="en-US" sz="2400" b="1" dirty="0"/>
          </a:p>
        </p:txBody>
      </p:sp>
      <p:pic>
        <p:nvPicPr>
          <p:cNvPr id="1026" name="Picture 2" descr="https://upload.wikimedia.org/wikipedia/commons/thumb/7/71/Euler's_formula.svg/2000px-Euler's_formula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8814" y="1866076"/>
            <a:ext cx="2793023" cy="275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/>
              <p:cNvSpPr/>
              <p:nvPr/>
            </p:nvSpPr>
            <p:spPr>
              <a:xfrm>
                <a:off x="5019968" y="2942649"/>
                <a:ext cx="1579215" cy="97270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begChr m:val="|"/>
                          <m:endChr m:val="|"/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p>
                            </m:e>
                          </m:nary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9968" y="2942649"/>
                <a:ext cx="1579215" cy="972702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7238803" y="3817358"/>
                <a:ext cx="50706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8803" y="3817358"/>
                <a:ext cx="507062" cy="369332"/>
              </a:xfrm>
              <a:prstGeom prst="rect">
                <a:avLst/>
              </a:prstGeom>
              <a:blipFill rotWithShape="1">
                <a:blip r:embed="rId7"/>
                <a:stretch>
                  <a:fillRect b="-49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9961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2592412" y="1064898"/>
            <a:ext cx="7888778" cy="60420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PLV is dependent on the number of observations used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999" y="2335642"/>
            <a:ext cx="10711721" cy="39618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698" y="3002183"/>
            <a:ext cx="3458315" cy="2628787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336463" y="2481270"/>
            <a:ext cx="2484011" cy="3752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/>
              <a:t>Underlying distribution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060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333" y="916745"/>
            <a:ext cx="6082866" cy="4735870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645920" y="5862665"/>
            <a:ext cx="9609512" cy="8955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2400" dirty="0" smtClean="0"/>
              <a:t>When comparing groups and conditions you must use the same number of observations to compute PLV (otherwise results are meaningless)</a:t>
            </a:r>
            <a:endParaRPr lang="en-US" sz="2400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197033" y="126883"/>
            <a:ext cx="9903228" cy="8955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2400" dirty="0" smtClean="0"/>
              <a:t>PLV is biased towards 1 with few observations, and 0 with many observations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2565"/>
            <a:ext cx="5333333" cy="4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3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8394</TotalTime>
  <Words>717</Words>
  <Application>Microsoft Office PowerPoint</Application>
  <PresentationFormat>Custom</PresentationFormat>
  <Paragraphs>84</Paragraphs>
  <Slides>19</Slides>
  <Notes>1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Functional connectivity methods</vt:lpstr>
      <vt:lpstr>But first……… our first two-photon imaging!</vt:lpstr>
      <vt:lpstr>PowerPoint Presentation</vt:lpstr>
      <vt:lpstr>Functional connectivity methods</vt:lpstr>
      <vt:lpstr>PowerPoint Presentation</vt:lpstr>
      <vt:lpstr>Methods that quantify different kinds of functional connectivity: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UNC Chapel Hill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connectivity methods</dc:title>
  <dc:creator>Frohlich Lab</dc:creator>
  <cp:lastModifiedBy>Angel Huang</cp:lastModifiedBy>
  <cp:revision>67</cp:revision>
  <dcterms:created xsi:type="dcterms:W3CDTF">2016-08-18T19:37:40Z</dcterms:created>
  <dcterms:modified xsi:type="dcterms:W3CDTF">2017-10-23T18:18:34Z</dcterms:modified>
</cp:coreProperties>
</file>

<file path=docProps/thumbnail.jpeg>
</file>